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debernardy@proton.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agupubs.onlinelibrary.wiley.com/doi/full/10.1029/2004GB002316" TargetMode="External"/><Relationship Id="rId4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hyperlink" Target="https://efi.int/articles/nature-conservation-managed-forests-does-come-price-interview-forester-andreas-pommer" TargetMode="External"/><Relationship Id="rId4" Type="http://schemas.openxmlformats.org/officeDocument/2006/relationships/hyperlink" Target="https://efi.int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" TargetMode="Externa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www.globalforestwatch.org/dashboards/global/?category=summary" TargetMode="External"/><Relationship Id="rId4" Type="http://schemas.openxmlformats.org/officeDocument/2006/relationships/hyperlink" Target="https://www.researchgate.net/publication/305315610_Forestry_for_a_Low-Carbon_Future" TargetMode="External"/><Relationship Id="rId5" Type="http://schemas.openxmlformats.org/officeDocument/2006/relationships/image" Target="../media/image1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3/3619/2016/" TargetMode="External"/><Relationship Id="rId3" Type="http://schemas.openxmlformats.org/officeDocument/2006/relationships/hyperlink" Target="https://link.springer.com/article/10.1023/A:1009766510274" TargetMode="External"/><Relationship Id="rId4" Type="http://schemas.openxmlformats.org/officeDocument/2006/relationships/hyperlink" Target="https://landportal.org/taxonomy/term/8421" TargetMode="External"/><Relationship Id="rId5" Type="http://schemas.openxmlformats.org/officeDocument/2006/relationships/image" Target="../media/image1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med.ncbi.nlm.nih.gov/34995221/" TargetMode="External"/><Relationship Id="rId3" Type="http://schemas.openxmlformats.org/officeDocument/2006/relationships/hyperlink" Target="https://gml.noaa.gov/ccgg/trends/" TargetMode="External"/><Relationship Id="rId4" Type="http://schemas.openxmlformats.org/officeDocument/2006/relationships/image" Target="../media/image1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wrm.org.uy/bulletins/issue-71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hyperlink" Target="https://www.sciencedirect.com/science/article/abs/pii/0168192394900256?via=ihub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ss.science.energy.gov/face/" TargetMode="External"/><Relationship Id="rId3" Type="http://schemas.openxmlformats.org/officeDocument/2006/relationships/image" Target="../media/image14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hyperlink" Target="https://ocov3.jpl.nasa.gov/science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ag.nal.usda.gov/catalog/11228" TargetMode="External"/><Relationship Id="rId3" Type="http://schemas.openxmlformats.org/officeDocument/2006/relationships/hyperlink" Target="https://www.youtube.com/watch?v=TvHco_GL4Mo" TargetMode="External"/><Relationship Id="rId4" Type="http://schemas.openxmlformats.org/officeDocument/2006/relationships/hyperlink" Target="https://www.youtube.com/watch?v=Py5GoYn5nJU" TargetMode="External"/><Relationship Id="rId5" Type="http://schemas.openxmlformats.org/officeDocument/2006/relationships/hyperlink" Target="https://www.youtube.com/watch?v=T39QHprz-x8" TargetMode="External"/><Relationship Id="rId6" Type="http://schemas.openxmlformats.org/officeDocument/2006/relationships/image" Target="../media/image15.jpeg"/><Relationship Id="rId7" Type="http://schemas.openxmlformats.org/officeDocument/2006/relationships/image" Target="../media/image1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ondonminingnetwork.org/wp-content/uploads/2020/04/Martial-Mining.pdf" TargetMode="External"/><Relationship Id="rId3" Type="http://schemas.openxmlformats.org/officeDocument/2006/relationships/hyperlink" Target="https://iaindavis.substack.com/p/central-bank-digital-currency-is" TargetMode="External"/><Relationship Id="rId4" Type="http://schemas.openxmlformats.org/officeDocument/2006/relationships/hyperlink" Target="https://www.reuters.com/business/sustainable-business/exxon-sees-carbon-capture-market-4-trillion-by-2050-2022-04-19/" TargetMode="External"/><Relationship Id="rId5" Type="http://schemas.openxmlformats.org/officeDocument/2006/relationships/hyperlink" Target="https://redd-monitor.org/2021/04/16/anatomy-of-a-nature-based-solution-total-oil-40000-hectares-of-disappearing-african-savannah-emmanuel-macron-norwegian-and-french-aid-to-an-election-rigging-dictator-trees/" TargetMode="External"/><Relationship Id="rId6" Type="http://schemas.openxmlformats.org/officeDocument/2006/relationships/hyperlink" Target="https://www.theelephant.info/culture/2019/06/27/decolonising-conservation-it-is-about-the-land-stupid/" TargetMode="External"/><Relationship Id="rId7" Type="http://schemas.openxmlformats.org/officeDocument/2006/relationships/hyperlink" Target="https://www.geoengineeringwatch.org/geoengineering-watch-our-most-comprehensive-climate-engineering-presentation/" TargetMode="External"/><Relationship Id="rId8" Type="http://schemas.openxmlformats.org/officeDocument/2006/relationships/image" Target="../media/image2.jpeg"/><Relationship Id="rId9" Type="http://schemas.openxmlformats.org/officeDocument/2006/relationships/hyperlink" Target="https://greenfinanceobservatory.org/cartoons-2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eg"/><Relationship Id="rId3" Type="http://schemas.openxmlformats.org/officeDocument/2006/relationships/hyperlink" Target="https://www.harvestingrainwater.com/tour_location/avra-valley-swales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XIn00ihb3hU" TargetMode="External"/><Relationship Id="rId3" Type="http://schemas.openxmlformats.org/officeDocument/2006/relationships/hyperlink" Target="https://www.breitbart.com/environment/2023/01/19/california-rains-could-have-supplied-states-needs-for-10-years-if-stored/" TargetMode="External"/><Relationship Id="rId4" Type="http://schemas.openxmlformats.org/officeDocument/2006/relationships/hyperlink" Target="https://www.sciencedirect.com/science/article/abs/pii/S0378112722006351" TargetMode="External"/><Relationship Id="rId5" Type="http://schemas.openxmlformats.org/officeDocument/2006/relationships/hyperlink" Target="https://journaljgeesi.com/index.php/JGEESI/article/view/16" TargetMode="External"/><Relationship Id="rId6" Type="http://schemas.openxmlformats.org/officeDocument/2006/relationships/hyperlink" Target="https://www.fema.gov/flood-insurance" TargetMode="External"/><Relationship Id="rId7" Type="http://schemas.openxmlformats.org/officeDocument/2006/relationships/image" Target="../media/image18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urvivalinternational.org/news/12732" TargetMode="External"/><Relationship Id="rId3" Type="http://schemas.openxmlformats.org/officeDocument/2006/relationships/hyperlink" Target="https://odysee.com/@brendanolen:e/bill-mollison-permaculture-designers-6:4?lid=d2e7052d0caf91e791c92c7cca78226d28a80321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buzzfeednews.com/article/tomwarren/wwf-world-wide-fund-nature-parks-torture-death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dismantling-oppression" TargetMode="External"/><Relationship Id="rId3" Type="http://schemas.openxmlformats.org/officeDocument/2006/relationships/image" Target="../media/image19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yErKTVdETpw" TargetMode="External"/><Relationship Id="rId3" Type="http://schemas.openxmlformats.org/officeDocument/2006/relationships/hyperlink" Target="https://www.corbettreport.com/episode-344-problem-reaction-solution-internet-censorship-edition/" TargetMode="External"/><Relationship Id="rId4" Type="http://schemas.openxmlformats.org/officeDocument/2006/relationships/hyperlink" Target="https://www.theartofannihilation.com/the-manufacturing-of-greta-thunberg-for-consent-the-political-economy-of-the-non-profit-industrial-complex/" TargetMode="External"/><Relationship Id="rId5" Type="http://schemas.openxmlformats.org/officeDocument/2006/relationships/image" Target="../media/image20.jpeg"/><Relationship Id="rId6" Type="http://schemas.openxmlformats.org/officeDocument/2006/relationships/hyperlink" Target="https://www.ecoportal.net/videos2/agricultura-sintropica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5Q15hRKOzrw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legal-jiu-jitsu" TargetMode="External"/><Relationship Id="rId3" Type="http://schemas.openxmlformats.org/officeDocument/2006/relationships/image" Target="../media/image2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ypost.com/2023/08/09/climate-scientist-admits-the-overwhelming-consensus-is-manufactured/" TargetMode="External"/><Relationship Id="rId3" Type="http://schemas.openxmlformats.org/officeDocument/2006/relationships/hyperlink" Target="https://friendsofscience.org/assets/documents/97_Consensus_Myth.pdf" TargetMode="External"/><Relationship Id="rId4" Type="http://schemas.openxmlformats.org/officeDocument/2006/relationships/hyperlink" Target="https://www.youtube.com/playlist?list=PL89cj_OtPeenkOm6CMmDLxO1SXONul2c7" TargetMode="External"/><Relationship Id="rId5" Type="http://schemas.openxmlformats.org/officeDocument/2006/relationships/hyperlink" Target="https://www.youtube.com/watch?v=6lC5zYkhcm0" TargetMode="External"/><Relationship Id="rId6" Type="http://schemas.openxmlformats.org/officeDocument/2006/relationships/hyperlink" Target="https://www.youtube.com/watch?v=M1VJtER2IUE" TargetMode="External"/><Relationship Id="rId7" Type="http://schemas.openxmlformats.org/officeDocument/2006/relationships/hyperlink" Target="https://www.corbettreport.com/timball/" TargetMode="External"/><Relationship Id="rId8" Type="http://schemas.openxmlformats.org/officeDocument/2006/relationships/hyperlink" Target="https://www.youtube.com/watch?v=B-4w1CXFd1c" TargetMode="External"/><Relationship Id="rId9" Type="http://schemas.openxmlformats.org/officeDocument/2006/relationships/hyperlink" Target="https://www.youtube.com/watch?v=sZBWEKCW2Fc" TargetMode="External"/><Relationship Id="rId10" Type="http://schemas.openxmlformats.org/officeDocument/2006/relationships/hyperlink" Target="https://www.youtube.com/watch?v=XJOazhVmf9w&amp;t=1349" TargetMode="External"/><Relationship Id="rId11" Type="http://schemas.openxmlformats.org/officeDocument/2006/relationships/hyperlink" Target="https://www.youtube.com/watch?v=3BJKY1fiSdc" TargetMode="External"/><Relationship Id="rId12" Type="http://schemas.openxmlformats.org/officeDocument/2006/relationships/hyperlink" Target="https://www.youtube.com/watch?v=0-Ke9F0m_gw" TargetMode="External"/><Relationship Id="rId13" Type="http://schemas.openxmlformats.org/officeDocument/2006/relationships/hyperlink" Target="https://www.corbettreport.com/bigoil/" TargetMode="External"/><Relationship Id="rId14" Type="http://schemas.openxmlformats.org/officeDocument/2006/relationships/hyperlink" Target="https://www.survivalinternational.org/articles/3456-killing-conservation-lethal-cult-of-the-empty-wild" TargetMode="External"/><Relationship Id="rId15" Type="http://schemas.openxmlformats.org/officeDocument/2006/relationships/hyperlink" Target="https://newdiscourses.com/2023/04/the-negation-of-the-real/" TargetMode="External"/><Relationship Id="rId16" Type="http://schemas.openxmlformats.org/officeDocument/2006/relationships/hyperlink" Target="https://www.youtube.com/watch?v=TvHco_GL4Mo" TargetMode="External"/><Relationship Id="rId17" Type="http://schemas.openxmlformats.org/officeDocument/2006/relationships/hyperlink" Target="https://www.youtube.com/watch?v=WxKIQs-t-o0" TargetMode="External"/><Relationship Id="rId18" Type="http://schemas.openxmlformats.org/officeDocument/2006/relationships/image" Target="../media/image3.jpeg"/><Relationship Id="rId19" Type="http://schemas.openxmlformats.org/officeDocument/2006/relationships/hyperlink" Target="https://ocov3.jpl.nasa.gov/science/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.me/a_natural_language" TargetMode="External"/><Relationship Id="rId3" Type="http://schemas.openxmlformats.org/officeDocument/2006/relationships/hyperlink" Target="https://ddebernardy.substack.com/p/support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debernardy.substack.com/p/the-big-lie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hyperlink" Target="https://ddebernardy.substack.com/p/a-climate-counternarrative" TargetMode="External"/><Relationship Id="rId5" Type="http://schemas.openxmlformats.org/officeDocument/2006/relationships/hyperlink" Target="https://github.com/ddebernardy/a-climate-counternarrative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witter.com/ddebernardy" TargetMode="External"/><Relationship Id="rId3" Type="http://schemas.openxmlformats.org/officeDocument/2006/relationships/hyperlink" Target="mailto:ddebernardy@proton.me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nis de Bernardy &lt;ddebernardy@proton.me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 &lt;</a:t>
            </a:r>
            <a:r>
              <a:rPr u="sng">
                <a:hlinkClick r:id="rId2" invalidUrl="" action="" tgtFrame="" tooltip="" history="1" highlightClick="0" endSnd="0"/>
              </a:rPr>
              <a:t>ddebernardy@proton.me</a:t>
            </a:r>
            <a:r>
              <a:t>&gt;</a:t>
            </a:r>
          </a:p>
        </p:txBody>
      </p:sp>
      <p:sp>
        <p:nvSpPr>
          <p:cNvPr id="152" name="A Climate Counternarrativ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Climate Counternarrative</a:t>
            </a:r>
          </a:p>
        </p:txBody>
      </p:sp>
      <p:sp>
        <p:nvSpPr>
          <p:cNvPr id="153" name="“The Science” is Wrong: It’s Soil, Not Oi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“The Science” is Wrong: It’s Soil, Not Oil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voidable Plumes of CO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Avoidable Plumes of CO2</a:t>
            </a:r>
          </a:p>
        </p:txBody>
      </p:sp>
      <p:sp>
        <p:nvSpPr>
          <p:cNvPr id="186" name="Plume of CO2 when you clear a forest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Continues until the canopy is mature enough to soak it up</a:t>
            </a:r>
          </a:p>
          <a:p>
            <a:pPr/>
            <a:r>
              <a:t>No plume when you thin a forest instead (</a:t>
            </a:r>
            <a:r>
              <a:rPr u="sng">
                <a:hlinkClick r:id="rId3" invalidUrl="" action="" tgtFrame="" tooltip="" history="1" highlightClick="0" endSnd="0"/>
              </a:rPr>
              <a:t>Vesala et al, 2015</a:t>
            </a:r>
            <a:r>
              <a:t>)</a:t>
            </a:r>
          </a:p>
          <a:p>
            <a:pPr/>
            <a:r>
              <a:t>Trees keep the fungi alive, break the wind, and </a:t>
            </a:r>
            <a:r>
              <a:rPr b="1"/>
              <a:t>soak up the CO2</a:t>
            </a:r>
            <a:r>
              <a:t> emitted beneath the canopy</a:t>
            </a:r>
          </a:p>
        </p:txBody>
      </p:sp>
      <p:pic>
        <p:nvPicPr>
          <p:cNvPr id="18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8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arbon cycle research, charts, and visualizations distract from these surface level interactions."/>
          <p:cNvSpPr txBox="1"/>
          <p:nvPr>
            <p:ph type="body" sz="half" idx="1"/>
          </p:nvPr>
        </p:nvSpPr>
        <p:spPr>
          <a:xfrm>
            <a:off x="1206500" y="4525627"/>
            <a:ext cx="21971000" cy="5094691"/>
          </a:xfrm>
          <a:prstGeom prst="rect">
            <a:avLst/>
          </a:prstGeom>
        </p:spPr>
        <p:txBody>
          <a:bodyPr/>
          <a:lstStyle/>
          <a:p>
            <a:pPr/>
            <a:r>
              <a:t>Carbon cycle research, charts, and visualizations distract from these surface level interactions.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arbon_cycle.jpeg" descr="Carbon_cycle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58881" y="-1329613"/>
            <a:ext cx="17866157" cy="15064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95" name="Loggers switched to clear-cutting…"/>
          <p:cNvSpPr txBox="1"/>
          <p:nvPr>
            <p:ph type="body" sz="half" idx="1"/>
          </p:nvPr>
        </p:nvSpPr>
        <p:spPr>
          <a:xfrm>
            <a:off x="1206500" y="4248504"/>
            <a:ext cx="10157826" cy="8256630"/>
          </a:xfrm>
          <a:prstGeom prst="rect">
            <a:avLst/>
          </a:prstGeom>
        </p:spPr>
        <p:txBody>
          <a:bodyPr/>
          <a:lstStyle/>
          <a:p>
            <a:pPr/>
            <a:r>
              <a:t>Loggers switched to clear-cutting</a:t>
            </a:r>
          </a:p>
          <a:p>
            <a:pPr/>
            <a:r>
              <a:t>Farmers removed hedgerows:</a:t>
            </a:r>
          </a:p>
          <a:p>
            <a:pPr lvl="1"/>
            <a:r>
              <a:t>Fewer, larger landowners</a:t>
            </a:r>
          </a:p>
          <a:p>
            <a:pPr lvl="1"/>
            <a:r>
              <a:t>Industrialized farming</a:t>
            </a:r>
          </a:p>
          <a:p>
            <a:pPr/>
            <a:r>
              <a:t>Other canopy-related changes:</a:t>
            </a:r>
          </a:p>
          <a:p>
            <a:pPr lvl="1"/>
            <a:r>
              <a:t>US Midwest, Great Steppes</a:t>
            </a:r>
          </a:p>
          <a:p>
            <a:pPr lvl="1"/>
            <a:r>
              <a:t>Deforestation, dead waters (?)</a:t>
            </a:r>
          </a:p>
        </p:txBody>
      </p:sp>
      <p:pic>
        <p:nvPicPr>
          <p:cNvPr id="19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7" name="Canopy Loss"/>
          <p:cNvSpPr txBox="1"/>
          <p:nvPr>
            <p:ph type="title"/>
          </p:nvPr>
        </p:nvSpPr>
        <p:spPr>
          <a:xfrm>
            <a:off x="12192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eep Plants in the Gr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Keep Plants in the Ground</a:t>
            </a:r>
          </a:p>
        </p:txBody>
      </p:sp>
      <p:sp>
        <p:nvSpPr>
          <p:cNvPr id="200" name="Simple and profitable to curb:…"/>
          <p:cNvSpPr txBox="1"/>
          <p:nvPr>
            <p:ph type="body" sz="half" idx="1"/>
          </p:nvPr>
        </p:nvSpPr>
        <p:spPr>
          <a:xfrm>
            <a:off x="1206500" y="4248504"/>
            <a:ext cx="10158642" cy="825663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Simple</a:t>
            </a:r>
            <a:r>
              <a:t> and </a:t>
            </a:r>
            <a:r>
              <a:rPr b="1"/>
              <a:t>profitable</a:t>
            </a:r>
            <a:r>
              <a:t> to curb:</a:t>
            </a:r>
          </a:p>
          <a:p>
            <a:pPr lvl="1"/>
            <a:r>
              <a:t>Forest thinning, mosaic system</a:t>
            </a:r>
          </a:p>
          <a:p>
            <a:pPr lvl="1"/>
            <a:r>
              <a:t>Alley cropping, intercropping</a:t>
            </a:r>
          </a:p>
          <a:p>
            <a:pPr lvl="1"/>
            <a:r>
              <a:t>Sylvopasture, rotational grazing</a:t>
            </a:r>
          </a:p>
          <a:p>
            <a:pPr/>
            <a:r>
              <a:t>Short-cycle coppicing for biomass would keep crop yield impacts low</a:t>
            </a:r>
          </a:p>
          <a:p>
            <a:pPr/>
            <a:r>
              <a:t>Would also solve biodiversity loss (roadsides, “re-wilded” gardens) </a:t>
            </a:r>
          </a:p>
        </p:txBody>
      </p:sp>
      <p:pic>
        <p:nvPicPr>
          <p:cNvPr id="201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9343" t="0" r="934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2" name="Avoidable Plu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Avoidable Plumes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pen question: best approaches to use the inevitable CO2 plume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Open question: best approaches to use the inevitable CO2 plumes?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arbon Accounting Chican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 Chicanery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esigned in Good Fai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in Good Faith</a:t>
            </a:r>
          </a:p>
        </p:txBody>
      </p:sp>
      <p:sp>
        <p:nvSpPr>
          <p:cNvPr id="209" name="Transition matrixes move carbon stocks from one discrete state to the nex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Transition matrixes move carbon stocks from one discrete state to the next</a:t>
            </a:r>
          </a:p>
          <a:p>
            <a:pPr/>
            <a:r>
              <a:t>Sound choice, since continuous tracking would be impractical</a:t>
            </a:r>
          </a:p>
          <a:p>
            <a:pPr/>
            <a:r>
              <a:t>That tracks the net contribution of these avoidable plumes</a:t>
            </a:r>
          </a:p>
          <a:p>
            <a:pPr/>
            <a:r>
              <a:t>These avoidable plumes thereby go </a:t>
            </a:r>
            <a:r>
              <a:rPr b="1"/>
              <a:t>uncounted</a:t>
            </a:r>
            <a:r>
              <a:t> and </a:t>
            </a:r>
            <a:r>
              <a:rPr b="1"/>
              <a:t>unreported</a:t>
            </a:r>
          </a:p>
        </p:txBody>
      </p:sp>
      <p:pic>
        <p:nvPicPr>
          <p:cNvPr id="210" name="Waldumbaustadien-mit-stehendem-Totholz-768x512.jpg" descr="Waldumbaustadien-mit-stehendem-Totholz-768x512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1" name="Credit: Andreas Pommer for the European Forest Institute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Andreas Pommer</a:t>
            </a:r>
            <a:r>
              <a:t> for the </a:t>
            </a:r>
            <a:r>
              <a:rPr u="sng">
                <a:hlinkClick r:id="rId4" invalidUrl="" action="" tgtFrame="" tooltip="" history="1" highlightClick="0" endSnd="0"/>
              </a:rPr>
              <a:t>European Forest Institute</a:t>
            </a:r>
          </a:p>
        </p:txBody>
      </p:sp>
      <p:sp>
        <p:nvSpPr>
          <p:cNvPr id="212" name="Forestry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e numbers reported under Land Use 4.A.1 “Forest land remaining forest land” are based on models."/>
          <p:cNvSpPr txBox="1"/>
          <p:nvPr>
            <p:ph type="body" sz="half" idx="1"/>
          </p:nvPr>
        </p:nvSpPr>
        <p:spPr>
          <a:xfrm>
            <a:off x="1206500" y="4308761"/>
            <a:ext cx="21971000" cy="5098478"/>
          </a:xfrm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The numbers reported under Land Use 4.A.1 “Forest land remaining forest land” are based on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triv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Contrived By Financiers</a:t>
            </a:r>
          </a:p>
        </p:txBody>
      </p:sp>
      <p:sp>
        <p:nvSpPr>
          <p:cNvPr id="217" name="Works like a financial stat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</a:t>
            </a:r>
          </a:p>
          <a:p>
            <a:pPr/>
            <a:r>
              <a:t>Cherrypicked emission sources get vilified as reducible expenses</a:t>
            </a:r>
          </a:p>
          <a:p>
            <a:pPr/>
            <a:r>
              <a:t>Carbon stocks are more like balance sheet entries:</a:t>
            </a:r>
          </a:p>
          <a:p>
            <a:pPr lvl="1"/>
            <a:r>
              <a:t>Tracked as stock changes</a:t>
            </a:r>
          </a:p>
          <a:p>
            <a:pPr lvl="1"/>
            <a:r>
              <a:t>Keeps internal emissions out of view (and out of scrutiny)</a:t>
            </a:r>
          </a:p>
        </p:txBody>
      </p:sp>
      <p:pic>
        <p:nvPicPr>
          <p:cNvPr id="218" name="61fd1f44f2e71204a3295866_Untitled design(49).jpg" descr="61fd1f44f2e71204a3295866_Untitled design(49)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394" t="0" r="1539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9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ppalled Environmentali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Appalled Environmentalist</a:t>
            </a:r>
          </a:p>
        </p:txBody>
      </p:sp>
      <p:sp>
        <p:nvSpPr>
          <p:cNvPr id="156" name="Engineer triggered by dubious climate science and solut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 triggered by dubious climate science and solutions</a:t>
            </a:r>
          </a:p>
          <a:p>
            <a:pPr/>
            <a:r>
              <a:t>Agroecology, permaculture</a:t>
            </a:r>
          </a:p>
          <a:p>
            <a:pPr/>
            <a:r>
              <a:t>Author of </a:t>
            </a:r>
            <a:r>
              <a:rPr u="sng">
                <a:hlinkClick r:id="rId2" invalidUrl="" action="" tgtFrame="" tooltip="" history="1" highlightClick="0" endSnd="0"/>
              </a:rPr>
              <a:t>A Natural Language</a:t>
            </a:r>
            <a:r>
              <a:t>:</a:t>
            </a:r>
          </a:p>
          <a:p>
            <a:pPr lvl="1"/>
            <a:r>
              <a:t>Environmental big lies</a:t>
            </a:r>
          </a:p>
          <a:p>
            <a:pPr lvl="1"/>
            <a:r>
              <a:t>Carbon accounting chicanery</a:t>
            </a:r>
          </a:p>
          <a:p>
            <a:pPr lvl="1"/>
            <a:r>
              <a:t>Solutions to actual problems</a:t>
            </a:r>
          </a:p>
        </p:txBody>
      </p:sp>
      <p:pic>
        <p:nvPicPr>
          <p:cNvPr id="15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6303" r="0" b="6832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8" name="Denis de Bernar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Denis de Bernardy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akes sense if and only if the avoidable emissions hidden in stocks are negligible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Makes sense if and only if the avoidable emissions hidden in stocks are negligible.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oil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Soil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226" name="A few kg of CO2 per sq. meter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kg of CO2 per sq. meter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About 10 tons of CO2 per acre</a:t>
            </a:r>
          </a:p>
          <a:p>
            <a:pPr/>
            <a:r>
              <a:t>Loggers clear </a:t>
            </a:r>
            <a:r>
              <a:rPr u="sng">
                <a:hlinkClick r:id="rId3" invalidUrl="" action="" tgtFrame="" tooltip="" history="1" highlightClick="0" endSnd="0"/>
              </a:rPr>
              <a:t>over 60 million acres</a:t>
            </a:r>
            <a:r>
              <a:t> per year</a:t>
            </a:r>
          </a:p>
          <a:p>
            <a:pPr/>
            <a:r>
              <a:t>A German economy or so worth of avoidable CO2 emissions</a:t>
            </a:r>
          </a:p>
          <a:p>
            <a:pPr/>
            <a:r>
              <a:t>Kicker: </a:t>
            </a:r>
            <a:r>
              <a:rPr u="sng">
                <a:hlinkClick r:id="rId4" invalidUrl="" action="" tgtFrame="" tooltip="" history="1" highlightClick="0" endSnd="0"/>
              </a:rPr>
              <a:t>Reduced-Impact Logging</a:t>
            </a:r>
          </a:p>
        </p:txBody>
      </p:sp>
      <p:pic>
        <p:nvPicPr>
          <p:cNvPr id="227" name="r0_0_800_600_w1200_h678_fmax.jpg" descr="r0_0_800_600_w1200_h678_fmax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8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oggers stand to pocket carbon offsets to curb these plume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Loggers stand to pocket carbon offsets to curb these plumes.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he Elephant in the Ro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Elephant in the Room</a:t>
            </a:r>
          </a:p>
        </p:txBody>
      </p:sp>
      <p:sp>
        <p:nvSpPr>
          <p:cNvPr id="233" name="Vary widely (Abdalla et al, 2016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Vary widely (</a:t>
            </a:r>
            <a:r>
              <a:rPr u="sng">
                <a:hlinkClick r:id="rId2" invalidUrl="" action="" tgtFrame="" tooltip="" history="1" highlightClick="0" endSnd="0"/>
              </a:rPr>
              <a:t>Abdalla et al, 2016</a:t>
            </a:r>
            <a:r>
              <a:t>)</a:t>
            </a:r>
          </a:p>
          <a:p>
            <a:pPr/>
            <a:r>
              <a:t>Localized: a few grams (no-till) to dozens of grams (till) of CO2 per sq. meter in 5h (</a:t>
            </a:r>
            <a:r>
              <a:rPr u="sng">
                <a:hlinkClick r:id="rId3" invalidUrl="" action="" tgtFrame="" tooltip="" history="1" highlightClick="0" endSnd="0"/>
              </a:rPr>
              <a:t>Reicosky, 1997</a:t>
            </a:r>
            <a:r>
              <a:t>)</a:t>
            </a:r>
          </a:p>
          <a:p>
            <a:pPr/>
            <a:r>
              <a:t>About 25kg (no-till) or 100-400kg (till) of CO2 per acre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340 million acres</a:t>
            </a:r>
            <a:r>
              <a:t> of farmlands under temporary crops in the US alone (~8.5Gt of no-till CO2)</a:t>
            </a:r>
          </a:p>
        </p:txBody>
      </p:sp>
      <p:pic>
        <p:nvPicPr>
          <p:cNvPr id="234" name="file-20210427-19-x8geyc.jpg" descr="file-20210427-19-x8geyc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9350" t="0" r="2577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35" name="Farm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Farming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tell when farmers are tilling, harvesting, or using fire to clear fields.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defTabSz="2145738">
              <a:defRPr spc="-204" sz="10208"/>
            </a:lvl1pPr>
          </a:lstStyle>
          <a:p>
            <a:pPr/>
            <a:r>
              <a:t>You can tell when farmers are tilling, harvesting, or using fire to clear fields.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“The Science”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“The Science”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ndustrialized 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Industrialized 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(Not So) Unfairly Vilifi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(Not So) Unfairly Vilified</a:t>
            </a:r>
          </a:p>
        </p:txBody>
      </p:sp>
      <p:sp>
        <p:nvSpPr>
          <p:cNvPr id="249" name="Naive isotopic analyses can’t tell if plants are cycling the fossil fuel carbon or no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Naive isotopic analyses can’t tell if plants are cycling the fossil fuel carbon or not</a:t>
            </a:r>
          </a:p>
          <a:p>
            <a:pPr/>
            <a:r>
              <a:t>Only 12% of the CO2 is tied to fossil fuels (</a:t>
            </a:r>
            <a:r>
              <a:rPr u="sng">
                <a:hlinkClick r:id="rId2" invalidUrl="" action="" tgtFrame="" tooltip="" history="1" highlightClick="0" endSnd="0"/>
              </a:rPr>
              <a:t>Skrable et al, 2022</a:t>
            </a:r>
            <a:r>
              <a:t>)</a:t>
            </a:r>
          </a:p>
          <a:p>
            <a:pPr/>
            <a:r>
              <a:t>CO2 </a:t>
            </a:r>
            <a:r>
              <a:rPr u="sng">
                <a:hlinkClick r:id="rId3" invalidUrl="" action="" tgtFrame="" tooltip="" history="1" highlightClick="0" endSnd="0"/>
              </a:rPr>
              <a:t>increased like clockwork</a:t>
            </a:r>
            <a:r>
              <a:t> despite the 2020 lockdowns</a:t>
            </a:r>
          </a:p>
          <a:p>
            <a:pPr/>
            <a:r>
              <a:t>Sources with little or no nearby plants (planes, smokestacks)</a:t>
            </a:r>
          </a:p>
        </p:txBody>
      </p:sp>
      <p:pic>
        <p:nvPicPr>
          <p:cNvPr id="250" name="gettyimages-1451302676-d3d8c88f9662e626af740fee788d8dd06acc0043-s1200-c85.jpg" descr="gettyimages-1451302676-d3d8c88f9662e626af740fee788d8dd06acc0043-s1200-c85.jp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147" t="0" r="17147" b="10214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51" name="Credit: Visual China Group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Visual China Group</a:t>
            </a:r>
          </a:p>
        </p:txBody>
      </p:sp>
      <p:sp>
        <p:nvSpPr>
          <p:cNvPr id="252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nvironmental Big L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Big Lies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ke no mistake: there isn’t much to love about fossil fuels (or any mining). But energy is critical, and so is CO2."/>
          <p:cNvSpPr txBox="1"/>
          <p:nvPr>
            <p:ph type="body" sz="half" idx="1"/>
          </p:nvPr>
        </p:nvSpPr>
        <p:spPr>
          <a:xfrm>
            <a:off x="1206500" y="4314667"/>
            <a:ext cx="21971000" cy="5086666"/>
          </a:xfrm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Make no mistake: there isn’t much to love about fossil fuels (</a:t>
            </a:r>
            <a:r>
              <a:rPr u="sng">
                <a:hlinkClick r:id="rId2" invalidUrl="" action="" tgtFrame="" tooltip="" history="1" highlightClick="0" endSnd="0"/>
              </a:rPr>
              <a:t>or any mining</a:t>
            </a:r>
            <a:r>
              <a:t>).</a:t>
            </a:r>
            <a:br/>
            <a:r>
              <a:t>But energy is critical, and so is CO2.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O2 is Plant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CO2 is Plant Food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2750071" y="2332119"/>
            <a:ext cx="18883860" cy="11185326"/>
            <a:chOff x="0" y="0"/>
            <a:chExt cx="18883859" cy="11185325"/>
          </a:xfrm>
        </p:grpSpPr>
        <p:pic>
          <p:nvPicPr>
            <p:cNvPr id="257" name="Screenshot 2023-08-20 at 12.20.40.png" descr="Screenshot 2023-08-20 at 12.20.4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" t="0" r="0" b="0"/>
            <a:stretch>
              <a:fillRect/>
            </a:stretch>
          </p:blipFill>
          <p:spPr>
            <a:xfrm>
              <a:off x="0" y="0"/>
              <a:ext cx="18883858" cy="10622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Caption"/>
            <p:cNvSpPr/>
            <p:nvPr/>
          </p:nvSpPr>
          <p:spPr>
            <a:xfrm>
              <a:off x="0" y="10723959"/>
              <a:ext cx="18883860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Dr. Sherwood B. Idso showing the effects of CO2. (</a:t>
              </a:r>
              <a:r>
                <a:rPr u="sng">
                  <a:hlinkClick r:id="rId3" invalidUrl="" action="" tgtFrame="" tooltip="" history="1" highlightClick="0" endSnd="0"/>
                </a:rPr>
                <a:t>Idso and Idso, 1994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emp CO2 Fertilization"/>
          <p:cNvSpPr txBox="1"/>
          <p:nvPr>
            <p:ph type="body" idx="21"/>
          </p:nvPr>
        </p:nvSpPr>
        <p:spPr>
          <a:xfrm>
            <a:off x="1206500" y="2247900"/>
            <a:ext cx="1015741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Hemp CO2 Fertilization</a:t>
            </a:r>
          </a:p>
        </p:txBody>
      </p:sp>
      <p:sp>
        <p:nvSpPr>
          <p:cNvPr id="262" name="Capture the smokestack’s output (rocket mass heater like setup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Capture the smokestack’s output (rocket mass heater like setup)</a:t>
            </a:r>
          </a:p>
          <a:p>
            <a:pPr/>
            <a:r>
              <a:t>Filter/process as needed (pH)</a:t>
            </a:r>
          </a:p>
          <a:p>
            <a:pPr/>
            <a:r>
              <a:t>Put the heat to good use</a:t>
            </a:r>
          </a:p>
          <a:p>
            <a:pPr/>
            <a:r>
              <a:t>Pipe the output towards plants (drip irrigation/</a:t>
            </a:r>
            <a:r>
              <a:rPr u="sng">
                <a:hlinkClick r:id="rId2" invalidUrl="" action="" tgtFrame="" tooltip="" history="1" highlightClick="0" endSnd="0"/>
              </a:rPr>
              <a:t>FACE</a:t>
            </a:r>
            <a:r>
              <a:t> like setup)</a:t>
            </a:r>
          </a:p>
          <a:p>
            <a:pPr/>
            <a:r>
              <a:t>Hemp soaks up toxins and has many industrial uses</a:t>
            </a:r>
          </a:p>
        </p:txBody>
      </p:sp>
      <p:pic>
        <p:nvPicPr>
          <p:cNvPr id="263" name="Nevada_Desert_FACE_Facility.jpg" descr="Nevada_Desert_FACE_Facility.jp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1816" t="0" r="11816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4" name="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Or just let the CO2 escape freely. Plants are soaking it up just fine."/>
          <p:cNvSpPr txBox="1"/>
          <p:nvPr>
            <p:ph type="body" sz="half" idx="1"/>
          </p:nvPr>
        </p:nvSpPr>
        <p:spPr>
          <a:xfrm>
            <a:off x="1206500" y="4308545"/>
            <a:ext cx="21971000" cy="3873939"/>
          </a:xfrm>
          <a:prstGeom prst="rect">
            <a:avLst/>
          </a:prstGeom>
        </p:spPr>
        <p:txBody>
          <a:bodyPr/>
          <a:lstStyle/>
          <a:p>
            <a:pPr/>
            <a:r>
              <a:t>Or just let the CO2 escape freely. Plants are soaking it up just fine.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co2_trend_mlo.png" descr="co2_trend_ml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  <p:sp>
        <p:nvSpPr>
          <p:cNvPr id="269" name="Line"/>
          <p:cNvSpPr/>
          <p:nvPr/>
        </p:nvSpPr>
        <p:spPr>
          <a:xfrm>
            <a:off x="11950983" y="3923047"/>
            <a:ext cx="3910781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>
            <a:off x="11961876" y="5155619"/>
            <a:ext cx="808429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11880893" y="3854926"/>
            <a:ext cx="1" cy="1354263"/>
          </a:xfrm>
          <a:prstGeom prst="line">
            <a:avLst/>
          </a:pr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What we’d need to curb if CO2 was a problem."/>
          <p:cNvSpPr txBox="1"/>
          <p:nvPr/>
        </p:nvSpPr>
        <p:spPr>
          <a:xfrm>
            <a:off x="5838842" y="3474625"/>
            <a:ext cx="4678931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What we’d need to curb if CO2 was a problem.</a:t>
            </a:r>
          </a:p>
        </p:txBody>
      </p:sp>
      <p:sp>
        <p:nvSpPr>
          <p:cNvPr id="273" name="Arrow"/>
          <p:cNvSpPr/>
          <p:nvPr/>
        </p:nvSpPr>
        <p:spPr>
          <a:xfrm>
            <a:off x="10763368" y="4171713"/>
            <a:ext cx="808429" cy="720690"/>
          </a:xfrm>
          <a:prstGeom prst="rightArrow">
            <a:avLst>
              <a:gd name="adj1" fmla="val 32000"/>
              <a:gd name="adj2" fmla="val 7179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iecing the Story Togeth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Piecing the Story Together</a:t>
            </a:r>
          </a:p>
        </p:txBody>
      </p:sp>
      <p:sp>
        <p:nvSpPr>
          <p:cNvPr id="276" name="Plants soak up most of the CO2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Plants soak up most of the CO2</a:t>
            </a:r>
          </a:p>
          <a:p>
            <a:pPr/>
            <a:r>
              <a:t>Biology moves the C around</a:t>
            </a:r>
          </a:p>
          <a:p>
            <a:pPr/>
            <a:r>
              <a:t>Clearing fields releases it as CO2</a:t>
            </a:r>
          </a:p>
          <a:p>
            <a:pPr/>
            <a:r>
              <a:t>Wind moves it around (esp. to the North pole)</a:t>
            </a:r>
          </a:p>
          <a:p>
            <a:pPr/>
            <a:r>
              <a:t>Plants (esp. algae) soak it up</a:t>
            </a:r>
          </a:p>
          <a:p>
            <a:pPr/>
            <a:r>
              <a:t>Biology moves the C around…</a:t>
            </a:r>
          </a:p>
        </p:txBody>
      </p:sp>
      <p:pic>
        <p:nvPicPr>
          <p:cNvPr id="277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278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279" name="The Missing CO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Missing CO2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learly, there is no emergency. We need more CO2, if anything. (Just not from topsoil loss.)"/>
          <p:cNvSpPr txBox="1"/>
          <p:nvPr>
            <p:ph type="body" sz="half" idx="1"/>
          </p:nvPr>
        </p:nvSpPr>
        <p:spPr>
          <a:xfrm>
            <a:off x="1206500" y="4309622"/>
            <a:ext cx="21971000" cy="5096756"/>
          </a:xfrm>
          <a:prstGeom prst="rect">
            <a:avLst/>
          </a:prstGeom>
        </p:spPr>
        <p:txBody>
          <a:bodyPr/>
          <a:lstStyle/>
          <a:p>
            <a:pPr/>
            <a:r>
              <a:t>Clearly, there is no emergency.</a:t>
            </a:r>
            <a:br/>
            <a:r>
              <a:t>We need more CO2, if anything.</a:t>
            </a:r>
            <a:br/>
            <a:r>
              <a:t>(Just not from topsoil loss.)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Environmental (Non-)Cr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(Non-)Crises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opsoil loss actually matters if you value healthy food. It also genuinely affects the climate."/>
          <p:cNvSpPr txBox="1"/>
          <p:nvPr>
            <p:ph type="body" sz="half" idx="1"/>
          </p:nvPr>
        </p:nvSpPr>
        <p:spPr>
          <a:xfrm>
            <a:off x="1206500" y="4311986"/>
            <a:ext cx="21971000" cy="5092028"/>
          </a:xfrm>
          <a:prstGeom prst="rect">
            <a:avLst/>
          </a:prstGeom>
        </p:spPr>
        <p:txBody>
          <a:bodyPr/>
          <a:lstStyle/>
          <a:p>
            <a:pPr/>
            <a:r>
              <a:t>Topsoil loss actually matters if you value healthy food. It also genuinely affects the climate.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88" name="Soil with less carbon (and less cover) holds less water:…"/>
          <p:cNvSpPr txBox="1"/>
          <p:nvPr>
            <p:ph type="body" sz="half" idx="1"/>
          </p:nvPr>
        </p:nvSpPr>
        <p:spPr>
          <a:xfrm>
            <a:off x="1206500" y="4248504"/>
            <a:ext cx="10168550" cy="8256630"/>
          </a:xfrm>
          <a:prstGeom prst="rect">
            <a:avLst/>
          </a:prstGeom>
        </p:spPr>
        <p:txBody>
          <a:bodyPr/>
          <a:lstStyle/>
          <a:p>
            <a:pPr/>
            <a:r>
              <a:t>Soil with less carbon (and less cover) </a:t>
            </a:r>
            <a:r>
              <a:rPr u="sng">
                <a:hlinkClick r:id="rId2" invalidUrl="" action="" tgtFrame="" tooltip="" history="1" highlightClick="0" endSnd="0"/>
              </a:rPr>
              <a:t>holds less water</a:t>
            </a:r>
            <a:r>
              <a:t>:</a:t>
            </a:r>
          </a:p>
          <a:p>
            <a:pPr lvl="1"/>
            <a:r>
              <a:t>Runoffs, water evaporation, and </a:t>
            </a:r>
            <a:r>
              <a:rPr u="sng">
                <a:hlinkClick r:id="rId3" invalidUrl="" action="" tgtFrame="" tooltip="" history="1" highlightClick="0" endSnd="0"/>
              </a:rPr>
              <a:t>hot air build-up</a:t>
            </a:r>
            <a:r>
              <a:t> lower moisture</a:t>
            </a:r>
          </a:p>
          <a:p>
            <a:pPr lvl="1"/>
            <a:r>
              <a:t>Drier, warmer landscapes</a:t>
            </a:r>
          </a:p>
          <a:p>
            <a:pPr lvl="1"/>
            <a:r>
              <a:t>Cycle of droughts and floods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Straightforward</a:t>
            </a:r>
            <a:r>
              <a:t> to </a:t>
            </a:r>
            <a:r>
              <a:rPr u="sng">
                <a:hlinkClick r:id="rId5" invalidUrl="" action="" tgtFrame="" tooltip="" history="1" highlightClick="0" endSnd="0"/>
              </a:rPr>
              <a:t>reverse</a:t>
            </a:r>
          </a:p>
        </p:txBody>
      </p:sp>
      <p:pic>
        <p:nvPicPr>
          <p:cNvPr id="28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6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90" name="Climat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Change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12192000" y="1263848"/>
            <a:ext cx="10916875" cy="11751270"/>
            <a:chOff x="0" y="0"/>
            <a:chExt cx="10916873" cy="11751268"/>
          </a:xfrm>
        </p:grpSpPr>
        <p:pic>
          <p:nvPicPr>
            <p:cNvPr id="291" name="loess-plateau.jpg" descr="loess-plateau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7320" t="0" r="7320" b="0"/>
            <a:stretch>
              <a:fillRect/>
            </a:stretch>
          </p:blipFill>
          <p:spPr>
            <a:xfrm>
              <a:off x="0" y="0"/>
              <a:ext cx="10916874" cy="11188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Caption"/>
            <p:cNvSpPr/>
            <p:nvPr/>
          </p:nvSpPr>
          <p:spPr>
            <a:xfrm>
              <a:off x="0" y="11289903"/>
              <a:ext cx="10916874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Loess Plateau, China, before and after restoration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reen Imperialis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Green Imperialism</a:t>
            </a:r>
          </a:p>
        </p:txBody>
      </p:sp>
      <p:sp>
        <p:nvSpPr>
          <p:cNvPr id="163" name="Green tech: military-driven mining…"/>
          <p:cNvSpPr txBox="1"/>
          <p:nvPr>
            <p:ph type="body" sz="half" idx="1"/>
          </p:nvPr>
        </p:nvSpPr>
        <p:spPr>
          <a:xfrm>
            <a:off x="1206500" y="4248504"/>
            <a:ext cx="10154385" cy="8256630"/>
          </a:xfrm>
          <a:prstGeom prst="rect">
            <a:avLst/>
          </a:prstGeom>
        </p:spPr>
        <p:txBody>
          <a:bodyPr/>
          <a:lstStyle/>
          <a:p>
            <a:pPr/>
            <a:r>
              <a:t>Green tech: </a:t>
            </a:r>
            <a:r>
              <a:rPr u="sng">
                <a:hlinkClick r:id="rId2" invalidUrl="" action="" tgtFrame="" tooltip="" history="1" highlightClick="0" endSnd="0"/>
              </a:rPr>
              <a:t>military-driven</a:t>
            </a:r>
            <a:r>
              <a:t> mining</a:t>
            </a:r>
          </a:p>
          <a:p>
            <a:pPr/>
            <a:r>
              <a:t>Carbon allowances (caps), taxes, and offsets: </a:t>
            </a:r>
            <a:r>
              <a:rPr u="sng">
                <a:hlinkClick r:id="rId3" invalidUrl="" action="" tgtFrame="" tooltip="" history="1" highlightClick="0" endSnd="0"/>
              </a:rPr>
              <a:t>control infrastructure</a:t>
            </a:r>
          </a:p>
          <a:p>
            <a:pPr/>
            <a:r>
              <a:t>Carbon capture and storage:</a:t>
            </a:r>
          </a:p>
          <a:p>
            <a:pPr lvl="1"/>
            <a:r>
              <a:t>Subsidies for </a:t>
            </a:r>
            <a:r>
              <a:rPr u="sng">
                <a:hlinkClick r:id="rId4" invalidUrl="" action="" tgtFrame="" tooltip="" history="1" highlightClick="0" endSnd="0"/>
              </a:rPr>
              <a:t>fossil fuel giants</a:t>
            </a:r>
            <a:r>
              <a:t> and </a:t>
            </a:r>
            <a:r>
              <a:rPr u="sng">
                <a:hlinkClick r:id="rId5" invalidUrl="" action="" tgtFrame="" tooltip="" history="1" highlightClick="0" endSnd="0"/>
              </a:rPr>
              <a:t>tree plantation operators</a:t>
            </a:r>
          </a:p>
          <a:p>
            <a:pPr lvl="1"/>
            <a:r>
              <a:t>Land grabs by </a:t>
            </a:r>
            <a:r>
              <a:rPr u="sng">
                <a:hlinkClick r:id="rId6" invalidUrl="" action="" tgtFrame="" tooltip="" history="1" highlightClick="0" endSnd="0"/>
              </a:rPr>
              <a:t>conservancies</a:t>
            </a:r>
          </a:p>
          <a:p>
            <a:pPr/>
            <a:r>
              <a:t>Geo-engineering: </a:t>
            </a:r>
            <a:r>
              <a:rPr u="sng">
                <a:hlinkClick r:id="rId7" invalidUrl="" action="" tgtFrame="" tooltip="" history="1" highlightClick="0" endSnd="0"/>
              </a:rPr>
              <a:t>weather warfare</a:t>
            </a:r>
          </a:p>
        </p:txBody>
      </p:sp>
      <p:pic>
        <p:nvPicPr>
          <p:cNvPr id="164" name="Ejz8oQBUYAU8oqm.jpeg" descr="Ejz8oQBUYAU8oqm.jpeg"/>
          <p:cNvPicPr>
            <a:picLocks noChangeAspect="1"/>
          </p:cNvPicPr>
          <p:nvPr>
            <p:ph type="pic" idx="22"/>
          </p:nvPr>
        </p:nvPicPr>
        <p:blipFill>
          <a:blip r:embed="rId8">
            <a:extLst/>
          </a:blip>
          <a:srcRect l="12254" t="0" r="1225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5" name="Credit: Green Finance Observatory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9" invalidUrl="" action="" tgtFrame="" tooltip="" history="1" highlightClick="0" endSnd="0"/>
              </a:rPr>
              <a:t>Green Finance Observatory</a:t>
            </a:r>
          </a:p>
        </p:txBody>
      </p:sp>
      <p:sp>
        <p:nvSpPr>
          <p:cNvPr id="166" name="Climate “Solutions”"/>
          <p:cNvSpPr txBox="1"/>
          <p:nvPr>
            <p:ph type="title"/>
          </p:nvPr>
        </p:nvSpPr>
        <p:spPr>
          <a:xfrm>
            <a:off x="1206500" y="952500"/>
            <a:ext cx="10154385" cy="1435100"/>
          </a:xfrm>
          <a:prstGeom prst="rect">
            <a:avLst/>
          </a:prstGeom>
        </p:spPr>
        <p:txBody>
          <a:bodyPr/>
          <a:lstStyle/>
          <a:p>
            <a:pPr/>
            <a:r>
              <a:t>Climate “Solutions”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ulldozers, seed pellets, and fencing can quickly transform a landscape."/>
          <p:cNvSpPr txBox="1"/>
          <p:nvPr>
            <p:ph type="body" sz="half" idx="1"/>
          </p:nvPr>
        </p:nvSpPr>
        <p:spPr>
          <a:xfrm>
            <a:off x="1206500" y="764008"/>
            <a:ext cx="21971000" cy="3874313"/>
          </a:xfrm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Bulldozers, seed pellets, and fencing can quickly transform a landscape.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6269" y="5279338"/>
            <a:ext cx="24371462" cy="7728176"/>
            <a:chOff x="0" y="0"/>
            <a:chExt cx="24371461" cy="7728175"/>
          </a:xfrm>
        </p:grpSpPr>
        <p:pic>
          <p:nvPicPr>
            <p:cNvPr id="296" name="tucson-swale.jpeg" descr="tucson-swale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71462" cy="7165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aption"/>
            <p:cNvSpPr/>
            <p:nvPr/>
          </p:nvSpPr>
          <p:spPr>
            <a:xfrm>
              <a:off x="0" y="7266809"/>
              <a:ext cx="24371461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 u="sng">
                  <a:hlinkClick r:id="rId3" invalidUrl="" action="" tgtFrame="" tooltip="" history="1" highlightClick="0" endSnd="0"/>
                </a:rPr>
                <a:t>Depression-era swale</a:t>
              </a:r>
              <a:r>
                <a:t> in Tucson, Arizona. The blue arrow shows the water flow. Photo: Brad Lancaster (2014).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n-Made Calami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Calamities</a:t>
            </a:r>
          </a:p>
        </p:txBody>
      </p:sp>
      <p:sp>
        <p:nvSpPr>
          <p:cNvPr id="301" name="Poor land stewardship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Poor land stewardship: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Poor water harvesting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Poor infrastructure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Industrialized plantations</a:t>
            </a:r>
          </a:p>
          <a:p>
            <a:pPr/>
            <a:r>
              <a:t>Other man-made factors:</a:t>
            </a:r>
          </a:p>
          <a:p>
            <a:pPr lvl="1"/>
            <a:r>
              <a:rPr u="sng">
                <a:hlinkClick r:id="rId5" invalidUrl="" action="" tgtFrame="" tooltip="" history="1" highlightClick="0" endSnd="0"/>
              </a:rPr>
              <a:t>Aerial coal fly ash releases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Subsidized flood insurance</a:t>
            </a:r>
          </a:p>
        </p:txBody>
      </p:sp>
      <p:pic>
        <p:nvPicPr>
          <p:cNvPr id="302" name="widlfire.jpeg" descr="widlfire.jpeg"/>
          <p:cNvPicPr>
            <a:picLocks noChangeAspect="1"/>
          </p:cNvPicPr>
          <p:nvPr>
            <p:ph type="pic" idx="22"/>
          </p:nvPr>
        </p:nvPicPr>
        <p:blipFill>
          <a:blip r:embed="rId7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03" name="Natural Disa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Disasters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an-Made Habitat Los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Habitat Loss</a:t>
            </a:r>
          </a:p>
        </p:txBody>
      </p:sp>
      <p:sp>
        <p:nvSpPr>
          <p:cNvPr id="306" name="Species are cornered, but fi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are cornered, but fine</a:t>
            </a:r>
          </a:p>
          <a:p>
            <a:pPr/>
            <a:r>
              <a:t>Authoritarian inversion of reality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Biggest land grab in history</a:t>
            </a:r>
          </a:p>
          <a:p>
            <a:pPr/>
            <a:r>
              <a:t>Nature </a:t>
            </a:r>
            <a:r>
              <a:rPr u="sng">
                <a:hlinkClick r:id="rId3" invalidUrl="" action="" tgtFrame="" tooltip="" history="1" highlightClick="0" endSnd="0"/>
              </a:rPr>
              <a:t>self-organizes holistically</a:t>
            </a:r>
            <a:r>
              <a:t>:</a:t>
            </a:r>
          </a:p>
          <a:p>
            <a:pPr lvl="1"/>
            <a:r>
              <a:t>Dynamic, not static</a:t>
            </a:r>
          </a:p>
          <a:p>
            <a:pPr lvl="1"/>
            <a:r>
              <a:t>Resilient, not optimal</a:t>
            </a:r>
          </a:p>
          <a:p>
            <a:pPr lvl="1"/>
            <a:r>
              <a:t>Additive, not subtractive</a:t>
            </a:r>
          </a:p>
        </p:txBody>
      </p:sp>
      <p:pic>
        <p:nvPicPr>
          <p:cNvPr id="307" name="Screenshot 2023-08-20 at 15.09.22.png" descr="Screenshot 2023-08-20 at 15.09.22.pn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430829" y="1263848"/>
            <a:ext cx="8439214" cy="11188205"/>
          </a:xfrm>
          <a:prstGeom prst="rect">
            <a:avLst/>
          </a:prstGeom>
        </p:spPr>
      </p:pic>
      <p:sp>
        <p:nvSpPr>
          <p:cNvPr id="308" name="Credit: Tim Lane / Guy Shield for Buzzfeed News: WWF’s Secret War"/>
          <p:cNvSpPr/>
          <p:nvPr/>
        </p:nvSpPr>
        <p:spPr>
          <a:xfrm>
            <a:off x="12191999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Tim Lane / Guy Shield for Buzzfeed News: </a:t>
            </a:r>
            <a:r>
              <a:rPr u="sng">
                <a:hlinkClick r:id="rId5" invalidUrl="" action="" tgtFrame="" tooltip="" history="1" highlightClick="0" endSnd="0"/>
              </a:rPr>
              <a:t>WWF’s Secret War</a:t>
            </a:r>
          </a:p>
        </p:txBody>
      </p:sp>
      <p:sp>
        <p:nvSpPr>
          <p:cNvPr id="309" name="Mass Exti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Mass Extinction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only real concerns are pollution and stopping the green agenda."/>
          <p:cNvSpPr txBox="1"/>
          <p:nvPr>
            <p:ph type="body" sz="half" idx="1"/>
          </p:nvPr>
        </p:nvSpPr>
        <p:spPr>
          <a:xfrm>
            <a:off x="1205117" y="4920843"/>
            <a:ext cx="21973766" cy="3874314"/>
          </a:xfrm>
          <a:prstGeom prst="rect">
            <a:avLst/>
          </a:prstGeom>
        </p:spPr>
        <p:txBody>
          <a:bodyPr/>
          <a:lstStyle>
            <a:lvl1pPr defTabSz="2292038">
              <a:defRPr spc="-218" sz="10904"/>
            </a:lvl1pPr>
          </a:lstStyle>
          <a:p>
            <a:pPr/>
            <a:r>
              <a:t>The only real concerns are pollution and stopping the green agenda.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et Involv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ismantling Oppress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Dismantling Oppression</a:t>
            </a:r>
          </a:p>
        </p:txBody>
      </p:sp>
      <p:sp>
        <p:nvSpPr>
          <p:cNvPr id="316" name="Growing public awarenes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Growing public awareness:</a:t>
            </a:r>
          </a:p>
          <a:p>
            <a:pPr lvl="1"/>
            <a:r>
              <a:t>Contract-based coup</a:t>
            </a:r>
          </a:p>
          <a:p>
            <a:pPr lvl="1"/>
            <a:r>
              <a:t>Depends on consent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Three power levers</a:t>
            </a:r>
            <a:r>
              <a:t> to dismantle:</a:t>
            </a:r>
          </a:p>
          <a:p>
            <a:pPr lvl="1"/>
            <a:r>
              <a:t>Coercion: local autonomy</a:t>
            </a:r>
          </a:p>
          <a:p>
            <a:pPr lvl="1"/>
            <a:r>
              <a:t>Legal: truth, jury annulment</a:t>
            </a:r>
          </a:p>
          <a:p>
            <a:pPr lvl="1"/>
            <a:r>
              <a:t>Currency: local alternatives</a:t>
            </a:r>
          </a:p>
        </p:txBody>
      </p:sp>
      <p:pic>
        <p:nvPicPr>
          <p:cNvPr id="317" name="raf,750x1000,075,t,fafafa_ca443f4786.jpeg" descr="raf,750x1000,075,t,fafafa_ca443f4786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1587" r="0" b="11587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18" name="The Great Res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Great Resist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You can put pressure on key enforcers by spreading the truth around them. (Tell their neighbors, colleagues, etc.)"/>
          <p:cNvSpPr txBox="1"/>
          <p:nvPr>
            <p:ph type="body" sz="half" idx="1"/>
          </p:nvPr>
        </p:nvSpPr>
        <p:spPr>
          <a:xfrm>
            <a:off x="1206500" y="4312856"/>
            <a:ext cx="21971000" cy="5090288"/>
          </a:xfrm>
          <a:prstGeom prst="rect">
            <a:avLst/>
          </a:prstGeom>
        </p:spPr>
        <p:txBody>
          <a:bodyPr/>
          <a:lstStyle>
            <a:lvl1pPr defTabSz="2121354">
              <a:defRPr spc="-201" sz="10092"/>
            </a:lvl1pPr>
          </a:lstStyle>
          <a:p>
            <a:pPr/>
            <a:r>
              <a:t>You can put pressure on key enforcers by spreading the truth around them. (Tell their neighbors, colleagues,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Offer Counternarrativ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Offer Counternarratives</a:t>
            </a:r>
          </a:p>
        </p:txBody>
      </p:sp>
      <p:sp>
        <p:nvSpPr>
          <p:cNvPr id="323" name="Factual information does not matter to demoralized people:…"/>
          <p:cNvSpPr txBox="1"/>
          <p:nvPr>
            <p:ph type="body" sz="half" idx="1"/>
          </p:nvPr>
        </p:nvSpPr>
        <p:spPr>
          <a:xfrm>
            <a:off x="1206500" y="4248504"/>
            <a:ext cx="10157674" cy="8256630"/>
          </a:xfrm>
          <a:prstGeom prst="rect">
            <a:avLst/>
          </a:prstGeom>
        </p:spPr>
        <p:txBody>
          <a:bodyPr/>
          <a:lstStyle/>
          <a:p>
            <a:pPr/>
            <a:r>
              <a:t>Factual information </a:t>
            </a:r>
            <a:r>
              <a:rPr u="sng">
                <a:hlinkClick r:id="rId2" invalidUrl="" action="" tgtFrame="" tooltip="" history="1" highlightClick="0" endSnd="0"/>
              </a:rPr>
              <a:t>does not matter</a:t>
            </a:r>
            <a:r>
              <a:t> to demoralized people: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Truth bombs invite anger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Only they can do the work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Problem-reaction-solution</a:t>
            </a:r>
            <a:r>
              <a:rPr>
                <a:solidFill>
                  <a:srgbClr val="404040"/>
                </a:solidFill>
              </a:rPr>
              <a:t> hinges on </a:t>
            </a:r>
            <a:r>
              <a:rPr u="sng">
                <a:hlinkClick r:id="rId4" invalidUrl="" action="" tgtFrame="" tooltip="" history="1" highlightClick="0" endSnd="0"/>
              </a:rPr>
              <a:t>(false) promises</a:t>
            </a:r>
            <a:r>
              <a:rPr>
                <a:solidFill>
                  <a:srgbClr val="404040"/>
                </a:solidFill>
              </a:rPr>
              <a:t> that give hope: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Solutions invite taking action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Making progress fuel hope</a:t>
            </a:r>
          </a:p>
        </p:txBody>
      </p:sp>
      <p:pic>
        <p:nvPicPr>
          <p:cNvPr id="324" name="Syntropic-sitio_semente-veggies_between_rows.jpeg" descr="Syntropic-sitio_semente-veggies_between_rows.jpe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25" name="Syntropic Farm in Sitio Semente, Brasília - DF. Photo credit: ecoportal.net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Syntropic Farm in Sitio Semente, Brasília - DF. Photo credit: </a:t>
            </a:r>
            <a:r>
              <a:rPr u="sng">
                <a:hlinkClick r:id="rId6" invalidUrl="" action="" tgtFrame="" tooltip="" history="1" highlightClick="0" endSnd="0"/>
              </a:rPr>
              <a:t>ecoportal.net</a:t>
            </a:r>
          </a:p>
        </p:txBody>
      </p:sp>
      <p:sp>
        <p:nvSpPr>
          <p:cNvPr id="326" name="Hope, Not Anger"/>
          <p:cNvSpPr txBox="1"/>
          <p:nvPr>
            <p:ph type="title"/>
          </p:nvPr>
        </p:nvSpPr>
        <p:spPr>
          <a:xfrm>
            <a:off x="1206500" y="952500"/>
            <a:ext cx="10157674" cy="1435100"/>
          </a:xfrm>
          <a:prstGeom prst="rect">
            <a:avLst/>
          </a:prstGeom>
        </p:spPr>
        <p:txBody>
          <a:bodyPr/>
          <a:lstStyle/>
          <a:p>
            <a:pPr/>
            <a:r>
              <a:t>Hope, Not Anger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et climate activists to work on food sovereignty. It’s far more effective than blocking streets."/>
          <p:cNvSpPr txBox="1"/>
          <p:nvPr>
            <p:ph type="body" sz="half" idx="1"/>
          </p:nvPr>
        </p:nvSpPr>
        <p:spPr>
          <a:xfrm>
            <a:off x="1206500" y="4308935"/>
            <a:ext cx="21971000" cy="5098130"/>
          </a:xfrm>
          <a:prstGeom prst="rect">
            <a:avLst/>
          </a:prstGeom>
        </p:spPr>
        <p:txBody>
          <a:bodyPr/>
          <a:lstStyle/>
          <a:p>
            <a:pPr/>
            <a:r>
              <a:t>Get climate activists to work on food sovereignty. It’s </a:t>
            </a:r>
            <a:r>
              <a:rPr u="sng">
                <a:hlinkClick r:id="rId2" invalidUrl="" action="" tgtFrame="" tooltip="" history="1" highlightClick="0" endSnd="0"/>
              </a:rPr>
              <a:t>far more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effective</a:t>
            </a:r>
            <a:r>
              <a:t> than blocking streets.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et’s Work Together"/>
          <p:cNvSpPr txBox="1"/>
          <p:nvPr>
            <p:ph type="body" idx="21"/>
          </p:nvPr>
        </p:nvSpPr>
        <p:spPr>
          <a:xfrm>
            <a:off x="1206500" y="2247900"/>
            <a:ext cx="9773372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Work Together</a:t>
            </a:r>
          </a:p>
        </p:txBody>
      </p:sp>
      <p:sp>
        <p:nvSpPr>
          <p:cNvPr id="331" name="Clearcut carbon accounting fraud:…"/>
          <p:cNvSpPr txBox="1"/>
          <p:nvPr>
            <p:ph type="body" sz="half" idx="1"/>
          </p:nvPr>
        </p:nvSpPr>
        <p:spPr>
          <a:xfrm>
            <a:off x="1206500" y="4248504"/>
            <a:ext cx="10163182" cy="8256630"/>
          </a:xfrm>
          <a:prstGeom prst="rect">
            <a:avLst/>
          </a:prstGeom>
        </p:spPr>
        <p:txBody>
          <a:bodyPr/>
          <a:lstStyle/>
          <a:p>
            <a:pPr/>
            <a:r>
              <a:t>Clearcut carbon accounting fraud:</a:t>
            </a:r>
          </a:p>
          <a:p>
            <a:pPr lvl="1"/>
            <a:r>
              <a:t>Straightforward to understand</a:t>
            </a:r>
          </a:p>
          <a:p>
            <a:pPr lvl="1"/>
            <a:r>
              <a:t>Indefensible in court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Crowdsourced legal campaign</a:t>
            </a:r>
            <a:r>
              <a:t>:</a:t>
            </a:r>
          </a:p>
          <a:p>
            <a:pPr lvl="1"/>
            <a:r>
              <a:t>Confront key enablers</a:t>
            </a:r>
          </a:p>
          <a:p>
            <a:pPr lvl="1"/>
            <a:r>
              <a:t>Repeal climate policies</a:t>
            </a:r>
          </a:p>
          <a:p>
            <a:pPr lvl="1"/>
            <a:r>
              <a:t>Detonate green finance</a:t>
            </a:r>
          </a:p>
        </p:txBody>
      </p:sp>
      <p:pic>
        <p:nvPicPr>
          <p:cNvPr id="332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33" name="Legal Jiu-Jitsu"/>
          <p:cNvSpPr txBox="1"/>
          <p:nvPr>
            <p:ph type="title"/>
          </p:nvPr>
        </p:nvSpPr>
        <p:spPr>
          <a:xfrm>
            <a:off x="1206500" y="952500"/>
            <a:ext cx="9773372" cy="1435100"/>
          </a:xfrm>
          <a:prstGeom prst="rect">
            <a:avLst/>
          </a:prstGeom>
        </p:spPr>
        <p:txBody>
          <a:bodyPr/>
          <a:lstStyle/>
          <a:p>
            <a:pPr/>
            <a:r>
              <a:t>Legal Jiu-Jitsu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 Manufactured Consensu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</a:t>
            </a:r>
            <a:r>
              <a:rPr u="sng">
                <a:hlinkClick r:id="rId2" invalidUrl="" action="" tgtFrame="" tooltip="" history="1" highlightClick="0" endSnd="0"/>
              </a:rPr>
              <a:t>Manufactured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Consensus</a:t>
            </a:r>
          </a:p>
        </p:txBody>
      </p:sp>
      <p:sp>
        <p:nvSpPr>
          <p:cNvPr id="169" name="Doctored research that ignores:…"/>
          <p:cNvSpPr txBox="1"/>
          <p:nvPr>
            <p:ph type="body" sz="half" idx="1"/>
          </p:nvPr>
        </p:nvSpPr>
        <p:spPr>
          <a:xfrm>
            <a:off x="1206500" y="4248504"/>
            <a:ext cx="10164065" cy="825663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Doctored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research</a:t>
            </a: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that</a:t>
            </a:r>
            <a:r>
              <a:t> </a:t>
            </a:r>
            <a:r>
              <a:rPr u="sng">
                <a:hlinkClick r:id="rId7" invalidUrl="" action="" tgtFrame="" tooltip="" history="1" highlightClick="0" endSnd="0"/>
              </a:rPr>
              <a:t>ignores</a:t>
            </a:r>
            <a:r>
              <a:t>:</a:t>
            </a:r>
          </a:p>
          <a:p>
            <a:pPr lvl="1"/>
            <a:r>
              <a:rPr u="sng">
                <a:hlinkClick r:id="rId8" invalidUrl="" action="" tgtFrame="" tooltip="" history="1" highlightClick="0" endSnd="0"/>
              </a:rPr>
              <a:t>Conflicting</a:t>
            </a: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data</a:t>
            </a:r>
            <a:r>
              <a:t> and </a:t>
            </a:r>
            <a:r>
              <a:rPr u="sng">
                <a:hlinkClick r:id="rId10" invalidUrl="" action="" tgtFrame="" tooltip="" history="1" highlightClick="0" endSnd="0"/>
              </a:rPr>
              <a:t>dynamics</a:t>
            </a:r>
          </a:p>
          <a:p>
            <a:pPr lvl="1"/>
            <a:r>
              <a:rPr u="sng">
                <a:hlinkClick r:id="rId11" invalidUrl="" action="" tgtFrame="" tooltip="" history="1" highlightClick="0" endSnd="0"/>
              </a:rPr>
              <a:t>Geological effects</a:t>
            </a:r>
            <a:r>
              <a:t> (volcanos)</a:t>
            </a:r>
          </a:p>
          <a:p>
            <a:pPr lvl="1"/>
            <a:r>
              <a:rPr u="sng">
                <a:hlinkClick r:id="rId12" invalidUrl="" action="" tgtFrame="" tooltip="" history="1" highlightClick="0" endSnd="0"/>
              </a:rPr>
              <a:t>Basic modeling principles</a:t>
            </a:r>
          </a:p>
          <a:p>
            <a:pPr/>
            <a:r>
              <a:rPr u="sng">
                <a:hlinkClick r:id="rId13" invalidUrl="" action="" tgtFrame="" tooltip="" history="1" highlightClick="0" endSnd="0"/>
              </a:rPr>
              <a:t>Malthusian</a:t>
            </a:r>
            <a:r>
              <a:t> and </a:t>
            </a:r>
            <a:r>
              <a:rPr u="sng">
                <a:hlinkClick r:id="rId14" invalidUrl="" action="" tgtFrame="" tooltip="" history="1" highlightClick="0" endSnd="0"/>
              </a:rPr>
              <a:t>religious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twists</a:t>
            </a:r>
            <a:r>
              <a:t>:</a:t>
            </a:r>
          </a:p>
          <a:p>
            <a:pPr lvl="1"/>
            <a:r>
              <a:t>Aura of inevitability (overshoot)</a:t>
            </a:r>
          </a:p>
          <a:p>
            <a:pPr lvl="1"/>
            <a:r>
              <a:t>Discounts </a:t>
            </a:r>
            <a:r>
              <a:rPr u="sng">
                <a:hlinkClick r:id="rId16" invalidUrl="" action="" tgtFrame="" tooltip="" history="1" highlightClick="0" endSnd="0"/>
              </a:rPr>
              <a:t>land</a:t>
            </a:r>
            <a:r>
              <a:t> </a:t>
            </a:r>
            <a:r>
              <a:rPr u="sng">
                <a:hlinkClick r:id="rId17" invalidUrl="" action="" tgtFrame="" tooltip="" history="1" highlightClick="0" endSnd="0"/>
              </a:rPr>
              <a:t>stewardship</a:t>
            </a:r>
          </a:p>
        </p:txBody>
      </p:sp>
      <p:pic>
        <p:nvPicPr>
          <p:cNvPr id="170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18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171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19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172" name="Climate “Scienc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“Science”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ontribute / Support: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Contribute / Support:</a:t>
            </a:r>
          </a:p>
        </p:txBody>
      </p:sp>
      <p:sp>
        <p:nvSpPr>
          <p:cNvPr id="336" name="t.me/a_natural_language ddebernardy.substack.com/support"/>
          <p:cNvSpPr txBox="1"/>
          <p:nvPr>
            <p:ph type="body" idx="21"/>
          </p:nvPr>
        </p:nvSpPr>
        <p:spPr>
          <a:xfrm>
            <a:off x="1206500" y="8262180"/>
            <a:ext cx="21971000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t.me/a_natural_language</a:t>
            </a:r>
            <a:br/>
            <a:r>
              <a:rPr u="sng">
                <a:hlinkClick r:id="rId3" invalidUrl="" action="" tgtFrame="" tooltip="" history="1" highlightClick="0" endSnd="0"/>
              </a:rPr>
              <a:t>ddebernardy.substack.com/support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Useful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339" name="Spread the Wo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Spread the Word</a:t>
            </a:r>
          </a:p>
        </p:txBody>
      </p:sp>
      <p:sp>
        <p:nvSpPr>
          <p:cNvPr id="340" name="The Big Lie That Climate Propagandists Don’t Want You To Talk About: https://ddebernardy.substack.com/p/the-big-l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The Big Lie That Climate Propagandists Don’t Want You To Talk About</a:t>
            </a:r>
            <a:r>
              <a:t>:</a:t>
            </a:r>
            <a:br/>
            <a:r>
              <a:rPr u="sng">
                <a:hlinkClick r:id="rId2" invalidUrl="" action="" tgtFrame="" tooltip="" history="1" highlightClick="0" endSnd="0"/>
              </a:rPr>
              <a:t>https://ddebernardy.substack.com/p/the-big-lie</a:t>
            </a:r>
          </a:p>
          <a:p>
            <a:pPr/>
            <a:r>
              <a:rPr b="1"/>
              <a:t>Carbon Accounting is Making a Canopy Problem Look Like an Energy Problem</a:t>
            </a:r>
            <a:r>
              <a:t> (non-editorialized):</a:t>
            </a:r>
            <a:br/>
            <a:r>
              <a:rPr u="sng">
                <a:hlinkClick r:id="rId3" invalidUrl="" action="" tgtFrame="" tooltip="" history="1" highlightClick="0" endSnd="0"/>
              </a:rPr>
              <a:t>https://eartharxiv.org/repository/view/5378/</a:t>
            </a:r>
          </a:p>
          <a:p>
            <a:pPr/>
            <a:r>
              <a:rPr b="1"/>
              <a:t>A Climate Counternarrative</a:t>
            </a:r>
            <a:r>
              <a:t>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rPr b="1"/>
              <a:t>Git repository</a:t>
            </a:r>
            <a:r>
              <a:t> (this deck and printable documents):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https://github.com/ddebernardy/a-climate-counternarrative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hanks for your time!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Thanks for your time!</a:t>
            </a:r>
          </a:p>
        </p:txBody>
      </p:sp>
      <p:sp>
        <p:nvSpPr>
          <p:cNvPr id="343" name="twitter.com/ddebernardy • ddebernardy@proton.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twitter.com/ddebernardy</a:t>
            </a:r>
            <a:r>
              <a:t> • </a:t>
            </a:r>
            <a:r>
              <a:rPr u="sng">
                <a:hlinkClick r:id="rId3" invalidUrl="" action="" tgtFrame="" tooltip="" history="1" highlightClick="0" endSnd="0"/>
              </a:rPr>
              <a:t>ddebernardy@proton.me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“The Science” is so bad it doesn’t even get the CO2 attribution right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227" sz="11368"/>
            </a:lvl1pPr>
          </a:lstStyle>
          <a:p>
            <a:pPr/>
            <a:r>
              <a:t>“The Science” is so bad it doesn’t even get the CO2 attribution right.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Giveaw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Giveaway</a:t>
            </a:r>
          </a:p>
        </p:txBody>
      </p:sp>
      <p:sp>
        <p:nvSpPr>
          <p:cNvPr id="179" name="Reviled by just about every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Reviled by just about everyone</a:t>
            </a:r>
          </a:p>
          <a:p>
            <a:pPr/>
            <a:r>
              <a:t>Logging produces biogenic CO2 emissions that get reported as land-use emissions (i.e. zero)</a:t>
            </a:r>
          </a:p>
          <a:p>
            <a:pPr/>
            <a:r>
              <a:t>To avoid double counting, no CO2 gets reported for burning forestry waste as energy</a:t>
            </a:r>
          </a:p>
          <a:p>
            <a:pPr/>
            <a:r>
              <a:t>Lavish </a:t>
            </a:r>
            <a:r>
              <a:rPr b="1"/>
              <a:t>green subsidies</a:t>
            </a:r>
            <a:r>
              <a:t> (Drax, biomass co-firing in Korea)</a:t>
            </a:r>
          </a:p>
        </p:txBody>
      </p:sp>
      <p:pic>
        <p:nvPicPr>
          <p:cNvPr id="180" name="web1_enviva_cmyk.jpg" descr="web1_enviva_cmyk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62" t="0" r="1516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1" name="Biomass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Biomass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CO2 tied to burning forestry waste is the tip of the iceberg."/>
          <p:cNvSpPr txBox="1"/>
          <p:nvPr>
            <p:ph type="body" sz="half" idx="1"/>
          </p:nvPr>
        </p:nvSpPr>
        <p:spPr>
          <a:xfrm>
            <a:off x="1206500" y="4918951"/>
            <a:ext cx="21971000" cy="3878098"/>
          </a:xfrm>
          <a:prstGeom prst="rect">
            <a:avLst/>
          </a:prstGeom>
        </p:spPr>
        <p:txBody>
          <a:bodyPr/>
          <a:lstStyle/>
          <a:p>
            <a:pPr/>
            <a:r>
              <a:t>The CO2 tied to burning forestry waste is the tip of the iceberg.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